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21" r:id="rId3"/>
    <p:sldId id="296" r:id="rId4"/>
    <p:sldId id="319" r:id="rId5"/>
    <p:sldId id="336" r:id="rId6"/>
    <p:sldId id="341" r:id="rId7"/>
    <p:sldId id="328" r:id="rId8"/>
    <p:sldId id="330" r:id="rId9"/>
    <p:sldId id="316" r:id="rId10"/>
    <p:sldId id="326" r:id="rId11"/>
    <p:sldId id="322" r:id="rId12"/>
    <p:sldId id="323" r:id="rId13"/>
    <p:sldId id="339" r:id="rId14"/>
    <p:sldId id="342" r:id="rId15"/>
    <p:sldId id="324" r:id="rId16"/>
    <p:sldId id="338" r:id="rId17"/>
    <p:sldId id="32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CC"/>
    <a:srgbClr val="FFFFCC"/>
    <a:srgbClr val="FEFFFB"/>
    <a:srgbClr val="FF33CC"/>
    <a:srgbClr val="CC3399"/>
    <a:srgbClr val="FF0066"/>
    <a:srgbClr val="33CC33"/>
    <a:srgbClr val="0000FF"/>
    <a:srgbClr val="35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066" autoAdjust="0"/>
  </p:normalViewPr>
  <p:slideViewPr>
    <p:cSldViewPr>
      <p:cViewPr varScale="1">
        <p:scale>
          <a:sx n="74" d="100"/>
          <a:sy n="74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318A-167F-431F-B87D-289A143EA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05CE-57F4-409D-8AC5-4B69CC5F6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1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6908-8548-4D6A-AEFD-08CDA77BE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A071-B28D-404B-AC39-99E1919C5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F075-F6CA-4E6F-83F6-50D923DC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49AE-B6C0-4ED1-A450-49E6646AB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8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FC15-CFC6-4293-BF4D-D1953734D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A3C2-9AC2-4CAC-8230-D289211C5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9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B5B2-AEEA-4B2A-AEFF-17658A8D7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4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AA28-E8A3-4FD1-A09F-89F3A8A5B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4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D22F-BA03-4682-A296-19ABAE80A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E9B26-BDF3-40C0-8194-2DA848ED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5" Type="http://schemas.microsoft.com/office/2007/relationships/hdphoto" Target="../media/hdphoto4.wdp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rebenok-pamy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1844824"/>
            <a:ext cx="5248975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98659" y="404664"/>
            <a:ext cx="7443128" cy="1323439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Мнемотехника как средство </a:t>
            </a:r>
          </a:p>
          <a:p>
            <a:pPr algn="ctr">
              <a:defRPr/>
            </a:pPr>
            <a:r>
              <a:rPr lang="ru-RU" sz="40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развития памяти и речи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55338" y="5417840"/>
            <a:ext cx="659776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Доровская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Светлана Викторовна, </a:t>
            </a:r>
          </a:p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 </a:t>
            </a:r>
          </a:p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«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Иогачская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13006"/>
              </p:ext>
            </p:extLst>
          </p:nvPr>
        </p:nvGraphicFramePr>
        <p:xfrm>
          <a:off x="2987823" y="306805"/>
          <a:ext cx="5976666" cy="638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2"/>
                <a:gridCol w="1992222"/>
                <a:gridCol w="1992222"/>
              </a:tblGrid>
              <a:tr h="13345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</a:tr>
              <a:tr h="13019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</a:tr>
              <a:tr h="21885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2" marB="45722"/>
                </a:tc>
              </a:tr>
              <a:tr h="14654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6167" name="Picture 7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 r="25333"/>
          <a:stretch>
            <a:fillRect/>
          </a:stretch>
        </p:blipFill>
        <p:spPr bwMode="auto">
          <a:xfrm>
            <a:off x="3250098" y="3503215"/>
            <a:ext cx="1600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5" descr="C:\Users\User\Desktop\со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99" y="3429760"/>
            <a:ext cx="1800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8" descr="C:\Users\User\Desktop\depositphotos_72994007-stock-photo-gold-metal-high-quality-tex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22" y="3573016"/>
            <a:ext cx="1790298" cy="11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" descr="C:\Users\User\Desktop\bukv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700808"/>
            <a:ext cx="1440160" cy="13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" descr="C:\Users\User\Desktop\ori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37" y="1699667"/>
            <a:ext cx="1872183" cy="14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4" descr="C:\Users\User\Desktop\e0ac4ff24c0a62f44c39b124f6e1fe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718" b="811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88" r="-1254" b="11411"/>
          <a:stretch>
            <a:fillRect/>
          </a:stretch>
        </p:blipFill>
        <p:spPr bwMode="auto">
          <a:xfrm>
            <a:off x="5076056" y="1700808"/>
            <a:ext cx="1938036" cy="1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573016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Вышло солнце в небеса</a:t>
            </a:r>
            <a:br>
              <a:rPr lang="ru-RU" sz="2000" b="1" dirty="0"/>
            </a:br>
            <a:r>
              <a:rPr lang="ru-RU" sz="2000" b="1" dirty="0"/>
              <a:t>И глядит во все глаза.</a:t>
            </a:r>
            <a:br>
              <a:rPr lang="ru-RU" sz="2000" b="1" dirty="0"/>
            </a:br>
            <a:r>
              <a:rPr lang="ru-RU" sz="2000" b="1" dirty="0"/>
              <a:t>Здравствуй, солнце золотое!</a:t>
            </a:r>
            <a:br>
              <a:rPr lang="ru-RU" sz="2000" b="1" dirty="0"/>
            </a:br>
            <a:r>
              <a:rPr lang="ru-RU" sz="2000" b="1" dirty="0"/>
              <a:t>Хорошо гулять с </a:t>
            </a:r>
            <a:r>
              <a:rPr lang="ru-RU" sz="2000" b="1" dirty="0" smtClean="0"/>
              <a:t>тобою.</a:t>
            </a:r>
            <a:endParaRPr lang="ru-RU" sz="2000" b="1" dirty="0"/>
          </a:p>
        </p:txBody>
      </p:sp>
      <p:pic>
        <p:nvPicPr>
          <p:cNvPr id="6164" name="Picture 4" descr="C:\Users\User\Desktop\мнемотаблиц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3" r="65556" b="84000"/>
          <a:stretch>
            <a:fillRect/>
          </a:stretch>
        </p:blipFill>
        <p:spPr bwMode="auto">
          <a:xfrm>
            <a:off x="2915816" y="332656"/>
            <a:ext cx="202567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5" descr="C:\Users\User\Desktop\со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32656"/>
            <a:ext cx="1584176" cy="127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6" descr="C:\Users\User\Desktop\13512186_images_183311312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5" r="35336" b="1402"/>
          <a:stretch>
            <a:fillRect/>
          </a:stretch>
        </p:blipFill>
        <p:spPr bwMode="auto">
          <a:xfrm>
            <a:off x="7125151" y="359617"/>
            <a:ext cx="1662423" cy="12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User\Desktop\1f44d-bolshoi-palets-vverkh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5085184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 descr="C:\Users\User\Desktop\Без названи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5157192"/>
            <a:ext cx="1872207" cy="13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1" descr="C:\Users\User\Desktop\imag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67" b="99405" l="2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92281" y="5229200"/>
            <a:ext cx="1590414" cy="12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68279" y="1628800"/>
            <a:ext cx="5833242" cy="4051738"/>
            <a:chOff x="1478888" y="912722"/>
            <a:chExt cx="5833242" cy="4051738"/>
          </a:xfrm>
        </p:grpSpPr>
        <p:pic>
          <p:nvPicPr>
            <p:cNvPr id="4301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9" t="2983" r="3534" b="11170"/>
            <a:stretch/>
          </p:blipFill>
          <p:spPr bwMode="auto">
            <a:xfrm>
              <a:off x="1478888" y="912722"/>
              <a:ext cx="5833242" cy="40517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842995" y="2169150"/>
              <a:ext cx="10630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0" b="1" dirty="0" smtClean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80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220072" y="2169150"/>
              <a:ext cx="81505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0" b="1" dirty="0" smtClean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80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627597" y="2708921"/>
              <a:ext cx="888619" cy="229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61775" y="2763201"/>
              <a:ext cx="444309" cy="229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625103" y="548680"/>
            <a:ext cx="58937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</a:t>
            </a:r>
            <a:r>
              <a:rPr lang="ru-RU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СС</a:t>
            </a:r>
            <a:r>
              <a:rPr lang="ru-RU" sz="5400" b="1" dirty="0" err="1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</a:t>
            </a:r>
            <a:endParaRPr lang="ru-RU" sz="5400" b="1" dirty="0">
              <a:ln w="11430">
                <a:solidFill>
                  <a:schemeClr val="accent5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9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90717" y="320029"/>
            <a:ext cx="58937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Греция - Афины</a:t>
            </a:r>
            <a:endParaRPr lang="ru-RU" sz="5400" b="1" dirty="0">
              <a:ln w="11430">
                <a:solidFill>
                  <a:schemeClr val="accent5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88585" y="1243359"/>
            <a:ext cx="6984919" cy="5238689"/>
            <a:chOff x="888585" y="1243359"/>
            <a:chExt cx="6984919" cy="5238689"/>
          </a:xfrm>
        </p:grpSpPr>
        <p:pic>
          <p:nvPicPr>
            <p:cNvPr id="10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585" y="1243359"/>
              <a:ext cx="6984919" cy="5238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14" t="38876" r="39013" b="52909"/>
            <a:stretch/>
          </p:blipFill>
          <p:spPr bwMode="auto">
            <a:xfrm>
              <a:off x="3226406" y="3356992"/>
              <a:ext cx="2097196" cy="792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ÐÐ°ÑÑÐ¸Ð½ÐºÐ¸ Ð¿Ð¾ Ð·Ð°Ð¿ÑÐ¾ÑÑ Ð´ÐµÐ»ÑÑÐ¸Ð½ ÐºÐ»Ð¸Ð¿Ð°Ñ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323">
            <a:off x="3557044" y="2321480"/>
            <a:ext cx="2081482" cy="28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20029"/>
            <a:ext cx="3517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</a:t>
            </a:r>
            <a:endParaRPr lang="ru-RU" sz="5400" b="1" dirty="0">
              <a:ln w="11430">
                <a:solidFill>
                  <a:schemeClr val="accent5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0_a2720_f5d0f308_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468052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940152" y="4077072"/>
            <a:ext cx="2592288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Красива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18597" y="3140968"/>
            <a:ext cx="2592288" cy="720080"/>
          </a:xfrm>
          <a:prstGeom prst="round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Страна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18103" y="2204864"/>
            <a:ext cx="2592288" cy="72008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Берёз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4" b="100000" l="0" r="997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388843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5079" y="620688"/>
            <a:ext cx="3517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Практика</a:t>
            </a:r>
            <a:endParaRPr lang="ru-RU" sz="5400" b="1" dirty="0">
              <a:ln w="11430">
                <a:solidFill>
                  <a:schemeClr val="accent5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6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4679950" cy="507365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1. предприниматель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2. татуировка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3. </a:t>
            </a:r>
            <a:r>
              <a:rPr lang="ru-RU" sz="2800" b="1" dirty="0">
                <a:solidFill>
                  <a:schemeClr val="tx2"/>
                </a:solidFill>
              </a:rPr>
              <a:t>экономика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4. 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пирожное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5. каша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6. любовь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7. 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вишня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8. совесть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9. 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социализм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10. </a:t>
            </a: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логика</a:t>
            </a:r>
            <a:endParaRPr lang="ru-RU" sz="28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100" name="Содержимое 5"/>
          <p:cNvSpPr>
            <a:spLocks noGrp="1"/>
          </p:cNvSpPr>
          <p:nvPr>
            <p:ph sz="quarter" idx="4"/>
          </p:nvPr>
        </p:nvSpPr>
        <p:spPr>
          <a:xfrm>
            <a:off x="4854575" y="1700213"/>
            <a:ext cx="3578225" cy="498475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11. масло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12. бумага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13. </a:t>
            </a:r>
            <a:r>
              <a:rPr lang="ru-RU" sz="2800" b="1" dirty="0">
                <a:solidFill>
                  <a:schemeClr val="tx2"/>
                </a:solidFill>
              </a:rPr>
              <a:t>словарь</a:t>
            </a:r>
            <a:endParaRPr lang="ru-RU" sz="2800" b="1" dirty="0"/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14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нейрон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15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</a:t>
            </a:r>
            <a:r>
              <a:rPr lang="ru-RU" sz="2800" b="1" dirty="0" smtClean="0">
                <a:solidFill>
                  <a:schemeClr val="tx2"/>
                </a:solidFill>
              </a:rPr>
              <a:t>глина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16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глагол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17. прорыв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18. </a:t>
            </a: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дезертир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19. свеча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20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ножницы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8293" y="188640"/>
            <a:ext cx="618387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Запомните за 1  минуту</a:t>
            </a:r>
          </a:p>
        </p:txBody>
      </p:sp>
    </p:spTree>
    <p:extLst>
      <p:ext uri="{BB962C8B-B14F-4D97-AF65-F5344CB8AC3E}">
        <p14:creationId xmlns:p14="http://schemas.microsoft.com/office/powerpoint/2010/main" val="16222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10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332656"/>
            <a:ext cx="4040188" cy="485740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1. предприниматель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2. татуировка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3. экономика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4. пирожное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5. каша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6. любовь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7. вишня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8. совесть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9. социализм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10. логика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332656"/>
            <a:ext cx="4041775" cy="4857403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11. масло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12. бумага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13. словарь</a:t>
            </a:r>
            <a:endParaRPr lang="ru-RU" sz="2800" b="1" dirty="0" smtClean="0"/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14. нейрон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15. глина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16. глагол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17. прорыв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18. дезертир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19. свеча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20. ножницы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869160"/>
            <a:ext cx="7560840" cy="165618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правильных ответов * 5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памяти в процентах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60648"/>
            <a:ext cx="7344816" cy="3914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436510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обучения ребенка состоит в том, чтобы сделать его способным развиваться дальше </a:t>
            </a:r>
          </a:p>
          <a:p>
            <a:pPr algn="r"/>
            <a:r>
              <a:rPr lang="ru-RU" sz="28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помощи учителя. </a:t>
            </a:r>
          </a:p>
          <a:p>
            <a:pPr algn="r"/>
            <a:r>
              <a:rPr lang="ru-RU" sz="2800" b="1" i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Кин </a:t>
            </a:r>
            <a:r>
              <a:rPr lang="ru-RU" sz="2800" b="1" i="1" dirty="0" err="1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Хаббард</a:t>
            </a:r>
            <a:endParaRPr lang="ru-RU" sz="2800" b="1" i="1" dirty="0">
              <a:ln w="11430">
                <a:solidFill>
                  <a:schemeClr val="accent5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5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льчик не хочет учить стих 2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55776" y="332656"/>
            <a:ext cx="3816423" cy="6328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3959225"/>
          </a:xfrm>
        </p:spPr>
        <p:txBody>
          <a:bodyPr/>
          <a:lstStyle/>
          <a:p>
            <a:r>
              <a:rPr lang="ru-RU" sz="3200" b="1" smtClean="0"/>
              <a:t>Мнемотехника </a:t>
            </a:r>
            <a:r>
              <a:rPr lang="ru-RU" sz="3200" smtClean="0"/>
              <a:t>(от греч. mnemonikos — искусство запоминания) — система различных приемов, облегчающих запоминание и увеличивающих объем запоминаемого материала  путем образования искусственных ассоциаций.</a:t>
            </a:r>
            <a:endParaRPr lang="ru-RU" smtClean="0"/>
          </a:p>
        </p:txBody>
      </p:sp>
      <p:pic>
        <p:nvPicPr>
          <p:cNvPr id="3075" name="Picture 4" descr="C:\Documents and Settings\Людмила\Рабочий стол\ЕНТ\b91a9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292600"/>
            <a:ext cx="1682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4679950" cy="507365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1. предприниматель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2. татуировка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3. </a:t>
            </a:r>
            <a:r>
              <a:rPr lang="ru-RU" sz="2800" b="1" dirty="0">
                <a:solidFill>
                  <a:schemeClr val="tx2"/>
                </a:solidFill>
              </a:rPr>
              <a:t>экономика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4. 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пирожное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5. каша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6. любовь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7. 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вишня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8. совесть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9. 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социализм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10. </a:t>
            </a: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логика</a:t>
            </a:r>
            <a:endParaRPr lang="ru-RU" sz="28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100" name="Содержимое 5"/>
          <p:cNvSpPr>
            <a:spLocks noGrp="1"/>
          </p:cNvSpPr>
          <p:nvPr>
            <p:ph sz="quarter" idx="4"/>
          </p:nvPr>
        </p:nvSpPr>
        <p:spPr>
          <a:xfrm>
            <a:off x="4854575" y="1700213"/>
            <a:ext cx="3578225" cy="498475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11. масло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12. бумага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13. </a:t>
            </a:r>
            <a:r>
              <a:rPr lang="ru-RU" sz="2800" b="1" dirty="0">
                <a:solidFill>
                  <a:schemeClr val="tx2"/>
                </a:solidFill>
              </a:rPr>
              <a:t>словарь</a:t>
            </a:r>
            <a:endParaRPr lang="ru-RU" sz="2800" b="1" dirty="0"/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14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нейрон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15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</a:t>
            </a:r>
            <a:r>
              <a:rPr lang="ru-RU" sz="2800" b="1" dirty="0" smtClean="0">
                <a:solidFill>
                  <a:schemeClr val="tx2"/>
                </a:solidFill>
              </a:rPr>
              <a:t>глина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16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глагол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17. прорыв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18. </a:t>
            </a: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дезертир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19. свеча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ea typeface="+mn-ea"/>
                <a:cs typeface="+mn-cs"/>
              </a:rPr>
              <a:t>20</a:t>
            </a:r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ножницы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8293" y="188640"/>
            <a:ext cx="618387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Запомните за 1  </a:t>
            </a:r>
            <a:r>
              <a:rPr lang="ru-RU" sz="4000" b="1" dirty="0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  <p:bldP spid="4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260648"/>
            <a:ext cx="4040188" cy="485740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1. предприниматель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2. татуировка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3. экономика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4. пирожное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5. каша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6. любовь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7. вишня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8. совесть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9. социализм</a:t>
            </a: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10. логика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260648"/>
            <a:ext cx="4041775" cy="4857403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11. масло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12. бумага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13. словарь</a:t>
            </a:r>
            <a:endParaRPr lang="ru-RU" sz="2800" b="1" dirty="0" smtClean="0"/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14. нейрон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15. глина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16. глагол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17. прорыв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18. дезертир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19. свеча</a:t>
            </a:r>
          </a:p>
          <a:p>
            <a:pPr marL="342900" lvl="1" indent="-3429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20. ножницы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869160"/>
            <a:ext cx="7560840" cy="165618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правильных ответов * 5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памяти в процентах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692696"/>
            <a:ext cx="5710857" cy="5256584"/>
          </a:xfrm>
          <a:prstGeom prst="rect">
            <a:avLst/>
          </a:prstGeom>
          <a:ln w="57150"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3536393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744416" cy="2804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image (1).jpg"/>
          <p:cNvPicPr>
            <a:picLocks noChangeAspect="1" noChangeArrowheads="1"/>
          </p:cNvPicPr>
          <p:nvPr/>
        </p:nvPicPr>
        <p:blipFill>
          <a:blip r:embed="rId4" cstate="print"/>
          <a:srcRect r="754" b="4819"/>
          <a:stretch>
            <a:fillRect/>
          </a:stretch>
        </p:blipFill>
        <p:spPr bwMode="auto">
          <a:xfrm>
            <a:off x="5292080" y="3616376"/>
            <a:ext cx="3384376" cy="287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477" y="3933056"/>
            <a:ext cx="4634453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8208912" cy="295232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3600" dirty="0" smtClean="0"/>
              <a:t>     Учите ребенка каким-нибудь неизвестным </a:t>
            </a:r>
            <a:r>
              <a:rPr lang="ru-RU" sz="3600" smtClean="0"/>
              <a:t>ему пяти словам, он </a:t>
            </a:r>
            <a:r>
              <a:rPr lang="ru-RU" sz="3600" dirty="0" smtClean="0"/>
              <a:t>будет долго и напрасно мучиться, но свяжите двадцать таких слов с картинками  – и он усвоит их на лету.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1166" y="6093296"/>
            <a:ext cx="3203848" cy="573535"/>
          </a:xfrm>
        </p:spPr>
        <p:txBody>
          <a:bodyPr/>
          <a:lstStyle/>
          <a:p>
            <a:r>
              <a:rPr lang="ru-RU" sz="2400" i="1" dirty="0" smtClean="0"/>
              <a:t>К. Д. Ушинский.</a:t>
            </a:r>
          </a:p>
        </p:txBody>
      </p:sp>
      <p:pic>
        <p:nvPicPr>
          <p:cNvPr id="1229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1" b="89837" l="5196" r="9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9000"/>
            <a:ext cx="2205688" cy="291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560" y="1259391"/>
            <a:ext cx="8532440" cy="2088232"/>
          </a:xfrm>
        </p:spPr>
        <p:txBody>
          <a:bodyPr/>
          <a:lstStyle/>
          <a:p>
            <a:pPr algn="l"/>
            <a:r>
              <a:rPr lang="ru-RU" sz="2800" dirty="0" smtClean="0"/>
              <a:t>- развитие речи;</a:t>
            </a:r>
            <a:br>
              <a:rPr lang="ru-RU" sz="2800" dirty="0" smtClean="0"/>
            </a:br>
            <a:r>
              <a:rPr lang="ru-RU" sz="2800" dirty="0" smtClean="0"/>
              <a:t>- развитие мелкой моторики рук;</a:t>
            </a:r>
            <a:br>
              <a:rPr lang="ru-RU" sz="2800" dirty="0" smtClean="0"/>
            </a:br>
            <a:r>
              <a:rPr lang="ru-RU" sz="2800" dirty="0" smtClean="0"/>
              <a:t>- развитие памяти, внимания, образного мышления.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25103" y="548680"/>
            <a:ext cx="589379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</a:t>
            </a:r>
            <a:r>
              <a:rPr lang="ru-RU" sz="4000" b="1" dirty="0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обучения:</a:t>
            </a:r>
            <a:endParaRPr lang="ru-RU" sz="4000" b="1" dirty="0">
              <a:ln w="11430">
                <a:solidFill>
                  <a:schemeClr val="accent5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65407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Мнемотехника помогает развивать</a:t>
            </a:r>
            <a:r>
              <a:rPr lang="ru-RU" sz="3200" b="1" dirty="0" smtClean="0">
                <a:ln w="11430">
                  <a:solidFill>
                    <a:schemeClr val="accent5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endParaRPr lang="ru-RU" sz="1400" b="1" dirty="0">
              <a:ln w="11430">
                <a:solidFill>
                  <a:schemeClr val="accent5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ассоциативное мышление;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зрительную и слуховую память;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зрительное и слуховое  внимание;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воображение.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305</Words>
  <Application>Microsoft Office PowerPoint</Application>
  <PresentationFormat>Экран (4:3)</PresentationFormat>
  <Paragraphs>107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Презентация PowerPoint</vt:lpstr>
      <vt:lpstr>Мнемотехника (от греч. mnemonikos — искусство запоминания) — система различных приемов, облегчающих запоминание и увеличивающих объем запоминаемого материала  путем образования искусственных ассоциаций.</vt:lpstr>
      <vt:lpstr>Презентация PowerPoint</vt:lpstr>
      <vt:lpstr>Презентация PowerPoint</vt:lpstr>
      <vt:lpstr>Презентация PowerPoint</vt:lpstr>
      <vt:lpstr>Презентация PowerPoint</vt:lpstr>
      <vt:lpstr>     Учите ребенка каким-нибудь неизвестным ему пяти словам, он будет долго и напрасно мучиться, но свяжите двадцать таких слов с картинками  – и он усвоит их на лету.</vt:lpstr>
      <vt:lpstr>- развитие речи; - развитие мелкой моторики рук; - развитие памяти, внимания, образного мышления.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96</cp:revision>
  <dcterms:created xsi:type="dcterms:W3CDTF">2010-06-09T05:16:24Z</dcterms:created>
  <dcterms:modified xsi:type="dcterms:W3CDTF">2018-12-11T14:46:57Z</dcterms:modified>
</cp:coreProperties>
</file>